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7" r:id="rId2"/>
    <p:sldId id="276" r:id="rId3"/>
    <p:sldId id="265" r:id="rId4"/>
    <p:sldId id="266" r:id="rId5"/>
    <p:sldId id="269" r:id="rId6"/>
    <p:sldId id="283" r:id="rId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90" autoAdjust="0"/>
    <p:restoredTop sz="94614" autoAdjust="0"/>
  </p:normalViewPr>
  <p:slideViewPr>
    <p:cSldViewPr>
      <p:cViewPr varScale="1">
        <p:scale>
          <a:sx n="83" d="100"/>
          <a:sy n="83" d="100"/>
        </p:scale>
        <p:origin x="1138" y="7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0793" cy="4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020" y="0"/>
            <a:ext cx="3010793" cy="4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F3E7306B-0A1B-4FF3-BA99-5499312A1AD5}" type="datetimeFigureOut">
              <a:rPr lang="en-US"/>
              <a:pPr/>
              <a:t>3/8/2023</a:t>
            </a:fld>
            <a:endParaRPr lang="en-US"/>
          </a:p>
        </p:txBody>
      </p:sp>
      <p:sp>
        <p:nvSpPr>
          <p:cNvPr id="215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714"/>
            <a:ext cx="3010793" cy="4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15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020" y="8853714"/>
            <a:ext cx="3010793" cy="4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1A2E1970-8CA2-42B7-A9AD-A468D1E7B9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64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B313-B2CB-414D-B5AF-A1FF4D33FE57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F7486-689B-4944-9D1B-1529B9B3A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8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BF2E87-4782-425D-B9CB-E71778E1DE0D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17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552A3-5C5E-4EFD-B021-FD94409C6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A6816-9FB1-45A8-8A83-F377CD553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2290C-5408-4C02-BF87-2CF9D07D2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8421E-4E6E-4B58-9EFE-F3B525A09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D7F7B-E04D-4A1C-B687-C048C10E4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0A1FE-5DEB-432B-912B-CAB96AF6C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1BD29-48B4-4DFB-84DE-3822A48D2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011F1-3955-408B-A751-CCFB6488D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BE28B-C6B3-4305-BB78-C68E7F500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B9C37-E1A5-41A3-86AB-03F00ADA5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0AC3-E750-4583-AAA3-648BF081A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042DA43-D8C5-4DEA-8A81-A7F3E044E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wmf"/><Relationship Id="rId7" Type="http://schemas.openxmlformats.org/officeDocument/2006/relationships/image" Target="../media/image11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0" y="0"/>
            <a:ext cx="12522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Figure 1 </a:t>
            </a:r>
            <a:endParaRPr lang="en-US" sz="2000" dirty="0"/>
          </a:p>
        </p:txBody>
      </p:sp>
      <p:pic>
        <p:nvPicPr>
          <p:cNvPr id="34" name="Picture 25" descr="deriv_11"/>
          <p:cNvPicPr preferRelativeResize="0">
            <a:picLocks noChangeArrowheads="1"/>
          </p:cNvPicPr>
          <p:nvPr/>
        </p:nvPicPr>
        <p:blipFill>
          <a:blip r:embed="rId2" cstate="print"/>
          <a:srcRect l="15067" t="3085" r="6027" b="18756"/>
          <a:stretch>
            <a:fillRect/>
          </a:stretch>
        </p:blipFill>
        <p:spPr bwMode="auto">
          <a:xfrm>
            <a:off x="7461663" y="7620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2880" y="825382"/>
            <a:ext cx="1651698" cy="1155818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 rot="16200000">
            <a:off x="2217839" y="1211161"/>
            <a:ext cx="117532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Fluorescence</a:t>
            </a:r>
            <a:endParaRPr lang="en-US" sz="1200" dirty="0"/>
          </a:p>
        </p:txBody>
      </p:sp>
      <p:pic>
        <p:nvPicPr>
          <p:cNvPr id="40" name="Picture 6" descr="C:\Users\Luke\Documents\My Dropbox\data\MAR\plots\dotplotsline.jpg"/>
          <p:cNvPicPr>
            <a:picLocks noChangeAspect="1" noChangeArrowheads="1"/>
          </p:cNvPicPr>
          <p:nvPr/>
        </p:nvPicPr>
        <p:blipFill>
          <a:blip r:embed="rId4" cstate="print"/>
          <a:srcRect l="50667" t="50404"/>
          <a:stretch>
            <a:fillRect/>
          </a:stretch>
        </p:blipFill>
        <p:spPr bwMode="auto">
          <a:xfrm>
            <a:off x="2971800" y="838200"/>
            <a:ext cx="1798983" cy="1118286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3581400" y="1905000"/>
            <a:ext cx="540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</a:t>
            </a:r>
            <a:endParaRPr lang="en-US" sz="1200" dirty="0"/>
          </a:p>
        </p:txBody>
      </p:sp>
      <p:pic>
        <p:nvPicPr>
          <p:cNvPr id="46" name="Picture 3" descr="C:\Users\Luke\Documents\My Dropbox\data\oral_exam\images\experimental_setup_1.jpg"/>
          <p:cNvPicPr>
            <a:picLocks noChangeAspect="1" noChangeArrowheads="1"/>
          </p:cNvPicPr>
          <p:nvPr/>
        </p:nvPicPr>
        <p:blipFill>
          <a:blip r:embed="rId5" cstate="print"/>
          <a:srcRect l="33590" r="16025"/>
          <a:stretch>
            <a:fillRect/>
          </a:stretch>
        </p:blipFill>
        <p:spPr bwMode="auto">
          <a:xfrm>
            <a:off x="533400" y="838200"/>
            <a:ext cx="1745673" cy="10668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50" name="TextBox 49"/>
          <p:cNvSpPr txBox="1"/>
          <p:nvPr/>
        </p:nvSpPr>
        <p:spPr>
          <a:xfrm>
            <a:off x="152400" y="609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68022" y="609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876800" y="6212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040022" y="609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28600" y="25262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70" name="AutoShape 2"/>
          <p:cNvSpPr>
            <a:spLocks noChangeArrowheads="1"/>
          </p:cNvSpPr>
          <p:nvPr/>
        </p:nvSpPr>
        <p:spPr bwMode="auto">
          <a:xfrm>
            <a:off x="1781175" y="4113212"/>
            <a:ext cx="976313" cy="547688"/>
          </a:xfrm>
          <a:prstGeom prst="rightArrow">
            <a:avLst>
              <a:gd name="adj1" fmla="val 50000"/>
              <a:gd name="adj2" fmla="val 4456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i="1"/>
              <a:t>marR</a:t>
            </a:r>
          </a:p>
        </p:txBody>
      </p:sp>
      <p:sp>
        <p:nvSpPr>
          <p:cNvPr id="71" name="AutoShape 3"/>
          <p:cNvSpPr>
            <a:spLocks noChangeArrowheads="1"/>
          </p:cNvSpPr>
          <p:nvPr/>
        </p:nvSpPr>
        <p:spPr bwMode="auto">
          <a:xfrm>
            <a:off x="2771775" y="4113212"/>
            <a:ext cx="976313" cy="547688"/>
          </a:xfrm>
          <a:prstGeom prst="rightArrow">
            <a:avLst>
              <a:gd name="adj1" fmla="val 50000"/>
              <a:gd name="adj2" fmla="val 4456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i="1" dirty="0" err="1" smtClean="0"/>
              <a:t>marA</a:t>
            </a:r>
            <a:endParaRPr lang="en-US" altLang="en-US" sz="1400" i="1" dirty="0"/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1247775" y="4249737"/>
            <a:ext cx="533400" cy="2746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P</a:t>
            </a:r>
            <a:r>
              <a:rPr lang="en-US" altLang="en-US" sz="1400" i="1"/>
              <a:t>mar</a:t>
            </a:r>
          </a:p>
        </p:txBody>
      </p: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7824788" y="5445125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0"/>
          </a:p>
        </p:txBody>
      </p:sp>
      <p:cxnSp>
        <p:nvCxnSpPr>
          <p:cNvPr id="74" name="AutoShape 6"/>
          <p:cNvCxnSpPr>
            <a:cxnSpLocks noChangeShapeType="1"/>
          </p:cNvCxnSpPr>
          <p:nvPr/>
        </p:nvCxnSpPr>
        <p:spPr bwMode="auto">
          <a:xfrm>
            <a:off x="3138488" y="4113212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AutoShape 7"/>
          <p:cNvCxnSpPr>
            <a:cxnSpLocks noChangeShapeType="1"/>
          </p:cNvCxnSpPr>
          <p:nvPr/>
        </p:nvCxnSpPr>
        <p:spPr bwMode="auto">
          <a:xfrm flipV="1">
            <a:off x="3138488" y="3275012"/>
            <a:ext cx="0" cy="838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AutoShape 8"/>
          <p:cNvCxnSpPr>
            <a:cxnSpLocks noChangeShapeType="1"/>
          </p:cNvCxnSpPr>
          <p:nvPr/>
        </p:nvCxnSpPr>
        <p:spPr bwMode="auto">
          <a:xfrm>
            <a:off x="1308100" y="3275012"/>
            <a:ext cx="183038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AutoShape 9"/>
          <p:cNvCxnSpPr>
            <a:cxnSpLocks noChangeShapeType="1"/>
          </p:cNvCxnSpPr>
          <p:nvPr/>
        </p:nvCxnSpPr>
        <p:spPr bwMode="auto">
          <a:xfrm>
            <a:off x="1327150" y="3275012"/>
            <a:ext cx="0" cy="838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AutoShape 10"/>
          <p:cNvCxnSpPr>
            <a:cxnSpLocks noChangeShapeType="1"/>
          </p:cNvCxnSpPr>
          <p:nvPr/>
        </p:nvCxnSpPr>
        <p:spPr bwMode="auto">
          <a:xfrm>
            <a:off x="3138488" y="3275012"/>
            <a:ext cx="266858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AutoShape 11"/>
          <p:cNvCxnSpPr>
            <a:cxnSpLocks noChangeShapeType="1"/>
          </p:cNvCxnSpPr>
          <p:nvPr/>
        </p:nvCxnSpPr>
        <p:spPr bwMode="auto">
          <a:xfrm>
            <a:off x="5788025" y="3275012"/>
            <a:ext cx="0" cy="838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AutoShape 12"/>
          <p:cNvCxnSpPr>
            <a:cxnSpLocks noChangeShapeType="1"/>
          </p:cNvCxnSpPr>
          <p:nvPr/>
        </p:nvCxnSpPr>
        <p:spPr bwMode="auto">
          <a:xfrm>
            <a:off x="6629400" y="4722812"/>
            <a:ext cx="3810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AutoShape 13"/>
          <p:cNvCxnSpPr>
            <a:cxnSpLocks noChangeShapeType="1"/>
          </p:cNvCxnSpPr>
          <p:nvPr/>
        </p:nvCxnSpPr>
        <p:spPr bwMode="auto">
          <a:xfrm>
            <a:off x="1524000" y="6399212"/>
            <a:ext cx="55626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AutoShape 14"/>
          <p:cNvCxnSpPr>
            <a:cxnSpLocks noChangeShapeType="1"/>
          </p:cNvCxnSpPr>
          <p:nvPr/>
        </p:nvCxnSpPr>
        <p:spPr bwMode="auto">
          <a:xfrm flipV="1">
            <a:off x="7086600" y="5713412"/>
            <a:ext cx="0" cy="685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AutoShape 15"/>
          <p:cNvCxnSpPr>
            <a:cxnSpLocks noChangeShapeType="1"/>
          </p:cNvCxnSpPr>
          <p:nvPr/>
        </p:nvCxnSpPr>
        <p:spPr bwMode="auto">
          <a:xfrm flipH="1">
            <a:off x="7162800" y="4722812"/>
            <a:ext cx="3810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1047750" y="5408612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Inducer</a:t>
            </a:r>
          </a:p>
        </p:txBody>
      </p:sp>
      <p:sp>
        <p:nvSpPr>
          <p:cNvPr id="85" name="AutoShape 17"/>
          <p:cNvSpPr>
            <a:spLocks noChangeArrowheads="1"/>
          </p:cNvSpPr>
          <p:nvPr/>
        </p:nvSpPr>
        <p:spPr bwMode="auto">
          <a:xfrm>
            <a:off x="6110288" y="4113212"/>
            <a:ext cx="976312" cy="547688"/>
          </a:xfrm>
          <a:prstGeom prst="rightArrow">
            <a:avLst>
              <a:gd name="adj1" fmla="val 50000"/>
              <a:gd name="adj2" fmla="val 4456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i="1"/>
              <a:t>acrA</a:t>
            </a:r>
          </a:p>
        </p:txBody>
      </p:sp>
      <p:sp>
        <p:nvSpPr>
          <p:cNvPr id="86" name="AutoShape 18"/>
          <p:cNvSpPr>
            <a:spLocks noChangeArrowheads="1"/>
          </p:cNvSpPr>
          <p:nvPr/>
        </p:nvSpPr>
        <p:spPr bwMode="auto">
          <a:xfrm>
            <a:off x="7100888" y="4113212"/>
            <a:ext cx="976312" cy="547688"/>
          </a:xfrm>
          <a:prstGeom prst="rightArrow">
            <a:avLst>
              <a:gd name="adj1" fmla="val 50000"/>
              <a:gd name="adj2" fmla="val 4456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i="1"/>
              <a:t>acrB</a:t>
            </a:r>
          </a:p>
        </p:txBody>
      </p:sp>
      <p:sp>
        <p:nvSpPr>
          <p:cNvPr id="87" name="Rectangle 19"/>
          <p:cNvSpPr>
            <a:spLocks noChangeArrowheads="1"/>
          </p:cNvSpPr>
          <p:nvPr/>
        </p:nvSpPr>
        <p:spPr bwMode="auto">
          <a:xfrm>
            <a:off x="5638800" y="4249737"/>
            <a:ext cx="533400" cy="2746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 err="1"/>
              <a:t>P</a:t>
            </a:r>
            <a:r>
              <a:rPr lang="en-US" altLang="en-US" sz="1400" i="1" dirty="0" err="1"/>
              <a:t>acr</a:t>
            </a:r>
            <a:endParaRPr lang="en-US" altLang="en-US" sz="1400" i="1" dirty="0"/>
          </a:p>
        </p:txBody>
      </p:sp>
      <p:cxnSp>
        <p:nvCxnSpPr>
          <p:cNvPr id="88" name="AutoShape 20"/>
          <p:cNvCxnSpPr>
            <a:cxnSpLocks noChangeShapeType="1"/>
          </p:cNvCxnSpPr>
          <p:nvPr/>
        </p:nvCxnSpPr>
        <p:spPr bwMode="auto">
          <a:xfrm flipV="1">
            <a:off x="1527175" y="5789612"/>
            <a:ext cx="1588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AutoShape 21"/>
          <p:cNvCxnSpPr>
            <a:cxnSpLocks noChangeShapeType="1"/>
          </p:cNvCxnSpPr>
          <p:nvPr/>
        </p:nvCxnSpPr>
        <p:spPr bwMode="auto">
          <a:xfrm>
            <a:off x="1309688" y="5789612"/>
            <a:ext cx="45878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AutoShape 25"/>
          <p:cNvCxnSpPr>
            <a:cxnSpLocks noChangeShapeType="1"/>
          </p:cNvCxnSpPr>
          <p:nvPr/>
        </p:nvCxnSpPr>
        <p:spPr bwMode="auto">
          <a:xfrm flipV="1">
            <a:off x="1524000" y="4646612"/>
            <a:ext cx="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3" name="Group 26"/>
          <p:cNvGrpSpPr>
            <a:grpSpLocks/>
          </p:cNvGrpSpPr>
          <p:nvPr/>
        </p:nvGrpSpPr>
        <p:grpSpPr bwMode="auto">
          <a:xfrm>
            <a:off x="1409700" y="3565525"/>
            <a:ext cx="706438" cy="609600"/>
            <a:chOff x="851" y="1719"/>
            <a:chExt cx="445" cy="384"/>
          </a:xfrm>
        </p:grpSpPr>
        <p:cxnSp>
          <p:nvCxnSpPr>
            <p:cNvPr id="94" name="AutoShape 27"/>
            <p:cNvCxnSpPr>
              <a:cxnSpLocks noChangeShapeType="1"/>
            </p:cNvCxnSpPr>
            <p:nvPr/>
          </p:nvCxnSpPr>
          <p:spPr bwMode="auto">
            <a:xfrm>
              <a:off x="911" y="1728"/>
              <a:ext cx="38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28"/>
            <p:cNvCxnSpPr>
              <a:cxnSpLocks noChangeShapeType="1"/>
            </p:cNvCxnSpPr>
            <p:nvPr/>
          </p:nvCxnSpPr>
          <p:spPr bwMode="auto">
            <a:xfrm rot="5400000">
              <a:off x="1104" y="1911"/>
              <a:ext cx="384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29"/>
            <p:cNvCxnSpPr>
              <a:cxnSpLocks noChangeShapeType="1"/>
            </p:cNvCxnSpPr>
            <p:nvPr/>
          </p:nvCxnSpPr>
          <p:spPr bwMode="auto">
            <a:xfrm>
              <a:off x="851" y="2064"/>
              <a:ext cx="144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0"/>
            <p:cNvCxnSpPr>
              <a:cxnSpLocks noChangeShapeType="1"/>
            </p:cNvCxnSpPr>
            <p:nvPr/>
          </p:nvCxnSpPr>
          <p:spPr bwMode="auto">
            <a:xfrm rot="5400000">
              <a:off x="755" y="1888"/>
              <a:ext cx="33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8" name="Text Box 32"/>
          <p:cNvSpPr txBox="1">
            <a:spLocks noChangeArrowheads="1"/>
          </p:cNvSpPr>
          <p:nvPr/>
        </p:nvSpPr>
        <p:spPr bwMode="auto">
          <a:xfrm>
            <a:off x="6356350" y="5346700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Efflux Pumps</a:t>
            </a:r>
          </a:p>
        </p:txBody>
      </p:sp>
      <p:sp>
        <p:nvSpPr>
          <p:cNvPr id="99" name="AutoShape 3"/>
          <p:cNvSpPr>
            <a:spLocks noChangeArrowheads="1"/>
          </p:cNvSpPr>
          <p:nvPr/>
        </p:nvSpPr>
        <p:spPr bwMode="auto">
          <a:xfrm>
            <a:off x="3748087" y="4113212"/>
            <a:ext cx="976313" cy="547688"/>
          </a:xfrm>
          <a:prstGeom prst="rightArrow">
            <a:avLst>
              <a:gd name="adj1" fmla="val 50000"/>
              <a:gd name="adj2" fmla="val 4456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i="1" dirty="0" err="1" smtClean="0"/>
              <a:t>marB</a:t>
            </a:r>
            <a:endParaRPr lang="en-US" altLang="en-US" sz="1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Luke\Documents\My Dropbox\data\MAR\data\Combined\Group\psd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79" y="3946345"/>
            <a:ext cx="4038600" cy="2557780"/>
          </a:xfrm>
          <a:prstGeom prst="rect">
            <a:avLst/>
          </a:prstGeom>
          <a:noFill/>
        </p:spPr>
      </p:pic>
      <p:sp>
        <p:nvSpPr>
          <p:cNvPr id="3095" name="Text Box 31"/>
          <p:cNvSpPr txBox="1">
            <a:spLocks noChangeArrowheads="1"/>
          </p:cNvSpPr>
          <p:nvPr/>
        </p:nvSpPr>
        <p:spPr bwMode="auto">
          <a:xfrm>
            <a:off x="683017" y="2930972"/>
            <a:ext cx="519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ym typeface="Symbol" pitchFamily="1" charset="2"/>
              </a:rPr>
              <a:t></a:t>
            </a:r>
            <a:r>
              <a:rPr lang="en-US" dirty="0"/>
              <a:t>m</a:t>
            </a:r>
          </a:p>
        </p:txBody>
      </p:sp>
      <p:sp>
        <p:nvSpPr>
          <p:cNvPr id="3102" name="Text Box 38"/>
          <p:cNvSpPr txBox="1">
            <a:spLocks noChangeArrowheads="1"/>
          </p:cNvSpPr>
          <p:nvPr/>
        </p:nvSpPr>
        <p:spPr bwMode="auto">
          <a:xfrm>
            <a:off x="0" y="0"/>
            <a:ext cx="11817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Figure 2</a:t>
            </a:r>
            <a:endParaRPr lang="en-US" sz="2000" dirty="0"/>
          </a:p>
        </p:txBody>
      </p:sp>
      <p:pic>
        <p:nvPicPr>
          <p:cNvPr id="15362" name="Picture 2" descr="C:\Users\Luke\Documents\My Dropbox\data\MAR\manuscript_201107\pyramid_2011081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617" y="416372"/>
            <a:ext cx="3808347" cy="3048000"/>
          </a:xfrm>
          <a:prstGeom prst="rect">
            <a:avLst/>
          </a:prstGeom>
          <a:noFill/>
        </p:spPr>
      </p:pic>
      <p:sp>
        <p:nvSpPr>
          <p:cNvPr id="20" name="Text Box 37"/>
          <p:cNvSpPr txBox="1">
            <a:spLocks noChangeArrowheads="1"/>
          </p:cNvSpPr>
          <p:nvPr/>
        </p:nvSpPr>
        <p:spPr bwMode="auto">
          <a:xfrm rot="-5400000">
            <a:off x="4431081" y="1587064"/>
            <a:ext cx="542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CV</a:t>
            </a:r>
            <a:endParaRPr lang="en-US" sz="2000" dirty="0"/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6131449" y="3159512"/>
            <a:ext cx="20473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Salicylate</a:t>
            </a:r>
            <a:r>
              <a:rPr lang="en-US" sz="2000" dirty="0"/>
              <a:t> [</a:t>
            </a:r>
            <a:r>
              <a:rPr lang="en-US" sz="2000" dirty="0" err="1"/>
              <a:t>mM</a:t>
            </a:r>
            <a:r>
              <a:rPr lang="en-US" sz="2000" dirty="0"/>
              <a:t>]</a:t>
            </a: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>
            <a:off x="2141279" y="6480055"/>
            <a:ext cx="1473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Time (min)</a:t>
            </a:r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 rot="-5400000">
            <a:off x="-627042" y="4998034"/>
            <a:ext cx="18790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/>
              <a:t>mar</a:t>
            </a:r>
            <a:r>
              <a:rPr lang="en-US" sz="2000" dirty="0"/>
              <a:t> induction</a:t>
            </a:r>
          </a:p>
        </p:txBody>
      </p:sp>
      <p:sp>
        <p:nvSpPr>
          <p:cNvPr id="29" name="Down Arrow 28"/>
          <p:cNvSpPr/>
          <p:nvPr/>
        </p:nvSpPr>
        <p:spPr bwMode="auto">
          <a:xfrm>
            <a:off x="3959617" y="644972"/>
            <a:ext cx="152400" cy="4572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3817" y="644972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5417" y="79737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[YFP]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17867" y="381000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610104" y="263972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468268" y="3657600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</a:t>
            </a:r>
          </a:p>
        </p:txBody>
      </p:sp>
      <p:pic>
        <p:nvPicPr>
          <p:cNvPr id="27" name="Picture 33"/>
          <p:cNvPicPr>
            <a:picLocks noChangeAspect="1" noChangeArrowheads="1"/>
          </p:cNvPicPr>
          <p:nvPr/>
        </p:nvPicPr>
        <p:blipFill>
          <a:blip r:embed="rId4" cstate="print"/>
          <a:srcRect l="7733" t="16667" r="12267" b="32266"/>
          <a:stretch>
            <a:fillRect/>
          </a:stretch>
        </p:blipFill>
        <p:spPr bwMode="auto">
          <a:xfrm>
            <a:off x="4902204" y="416372"/>
            <a:ext cx="416559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onc_11"/>
          <p:cNvPicPr preferRelativeResize="0">
            <a:picLocks noChangeArrowheads="1"/>
          </p:cNvPicPr>
          <p:nvPr/>
        </p:nvPicPr>
        <p:blipFill>
          <a:blip r:embed="rId2" cstate="print"/>
          <a:srcRect l="14378" t="2098" r="6027" b="18509"/>
          <a:stretch>
            <a:fillRect/>
          </a:stretch>
        </p:blipFill>
        <p:spPr bwMode="auto">
          <a:xfrm>
            <a:off x="4451350" y="3003550"/>
            <a:ext cx="210185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conc_8"/>
          <p:cNvPicPr preferRelativeResize="0">
            <a:picLocks noChangeArrowheads="1"/>
          </p:cNvPicPr>
          <p:nvPr/>
        </p:nvPicPr>
        <p:blipFill>
          <a:blip r:embed="rId3" cstate="print"/>
          <a:srcRect l="15067" t="3085" r="6715" b="6416"/>
          <a:stretch>
            <a:fillRect/>
          </a:stretch>
        </p:blipFill>
        <p:spPr bwMode="auto">
          <a:xfrm>
            <a:off x="6724650" y="3003550"/>
            <a:ext cx="180975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conc_2"/>
          <p:cNvPicPr preferRelativeResize="0">
            <a:picLocks noChangeArrowheads="1"/>
          </p:cNvPicPr>
          <p:nvPr/>
        </p:nvPicPr>
        <p:blipFill>
          <a:blip r:embed="rId4" cstate="print"/>
          <a:srcRect l="12915" t="3085" r="6715" b="1234"/>
          <a:stretch>
            <a:fillRect/>
          </a:stretch>
        </p:blipFill>
        <p:spPr bwMode="auto">
          <a:xfrm>
            <a:off x="522288" y="3003550"/>
            <a:ext cx="1763712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/>
          <p:cNvPicPr preferRelativeResize="0">
            <a:picLocks noChangeArrowheads="1"/>
          </p:cNvPicPr>
          <p:nvPr/>
        </p:nvPicPr>
        <p:blipFill>
          <a:blip r:embed="rId5" cstate="print"/>
          <a:srcRect l="7733" t="17734" r="78934" b="20000"/>
          <a:stretch>
            <a:fillRect/>
          </a:stretch>
        </p:blipFill>
        <p:spPr bwMode="auto">
          <a:xfrm>
            <a:off x="76200" y="3000375"/>
            <a:ext cx="34766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822325" y="2241550"/>
            <a:ext cx="1235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0 mM</a:t>
            </a:r>
          </a:p>
          <a:p>
            <a:pPr algn="ctr"/>
            <a:r>
              <a:rPr lang="en-US" sz="1600"/>
              <a:t>[salicylate]</a:t>
            </a:r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2797175" y="2241550"/>
            <a:ext cx="1235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0.25 mM</a:t>
            </a:r>
          </a:p>
          <a:p>
            <a:pPr algn="ctr"/>
            <a:r>
              <a:rPr lang="en-US" sz="1600"/>
              <a:t>[salicylate]</a:t>
            </a:r>
          </a:p>
        </p:txBody>
      </p:sp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4878388" y="2241550"/>
            <a:ext cx="1235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1 mM</a:t>
            </a:r>
          </a:p>
          <a:p>
            <a:pPr algn="ctr"/>
            <a:r>
              <a:rPr lang="en-US" sz="1600"/>
              <a:t>[salicylate]</a:t>
            </a:r>
          </a:p>
        </p:txBody>
      </p:sp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7011988" y="2241550"/>
            <a:ext cx="1235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3 mM</a:t>
            </a:r>
          </a:p>
          <a:p>
            <a:pPr algn="ctr"/>
            <a:r>
              <a:rPr lang="en-US" sz="1600"/>
              <a:t>[salicylate]</a:t>
            </a:r>
          </a:p>
        </p:txBody>
      </p:sp>
      <p:sp>
        <p:nvSpPr>
          <p:cNvPr id="4106" name="Text Box 18"/>
          <p:cNvSpPr txBox="1">
            <a:spLocks noChangeArrowheads="1"/>
          </p:cNvSpPr>
          <p:nvPr/>
        </p:nvSpPr>
        <p:spPr bwMode="auto">
          <a:xfrm>
            <a:off x="113666" y="76200"/>
            <a:ext cx="11817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Figure 3</a:t>
            </a:r>
          </a:p>
        </p:txBody>
      </p:sp>
      <p:sp>
        <p:nvSpPr>
          <p:cNvPr id="4107" name="Text Box 22"/>
          <p:cNvSpPr txBox="1">
            <a:spLocks noChangeArrowheads="1"/>
          </p:cNvSpPr>
          <p:nvPr/>
        </p:nvSpPr>
        <p:spPr bwMode="auto">
          <a:xfrm>
            <a:off x="8201025" y="1905000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[YFP]</a:t>
            </a:r>
          </a:p>
        </p:txBody>
      </p:sp>
      <p:grpSp>
        <p:nvGrpSpPr>
          <p:cNvPr id="4108" name="Group 26"/>
          <p:cNvGrpSpPr>
            <a:grpSpLocks/>
          </p:cNvGrpSpPr>
          <p:nvPr/>
        </p:nvGrpSpPr>
        <p:grpSpPr bwMode="auto">
          <a:xfrm>
            <a:off x="2438400" y="2698750"/>
            <a:ext cx="1981200" cy="2130425"/>
            <a:chOff x="1632" y="2688"/>
            <a:chExt cx="1248" cy="1342"/>
          </a:xfrm>
        </p:grpSpPr>
        <p:pic>
          <p:nvPicPr>
            <p:cNvPr id="4119" name="Picture 24" descr="conc_2"/>
            <p:cNvPicPr preferRelativeResize="0">
              <a:picLocks noChangeArrowheads="1"/>
            </p:cNvPicPr>
            <p:nvPr/>
          </p:nvPicPr>
          <p:blipFill>
            <a:blip r:embed="rId6" cstate="print"/>
            <a:srcRect l="13431" t="1727" r="6973" b="10982"/>
            <a:stretch>
              <a:fillRect/>
            </a:stretch>
          </p:blipFill>
          <p:spPr bwMode="auto">
            <a:xfrm>
              <a:off x="1632" y="2880"/>
              <a:ext cx="1140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0" name="Rectangle 25"/>
            <p:cNvSpPr>
              <a:spLocks noChangeArrowheads="1"/>
            </p:cNvSpPr>
            <p:nvPr/>
          </p:nvSpPr>
          <p:spPr bwMode="auto">
            <a:xfrm>
              <a:off x="2688" y="2688"/>
              <a:ext cx="192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9" name="Text Box 27"/>
          <p:cNvSpPr txBox="1">
            <a:spLocks noChangeArrowheads="1"/>
          </p:cNvSpPr>
          <p:nvPr/>
        </p:nvSpPr>
        <p:spPr bwMode="auto">
          <a:xfrm>
            <a:off x="1588" y="2241550"/>
            <a:ext cx="6810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time</a:t>
            </a:r>
          </a:p>
          <a:p>
            <a:pPr algn="ctr"/>
            <a:r>
              <a:rPr lang="en-US" sz="1600"/>
              <a:t>(min)</a:t>
            </a:r>
          </a:p>
        </p:txBody>
      </p:sp>
      <p:grpSp>
        <p:nvGrpSpPr>
          <p:cNvPr id="4110" name="Group 28"/>
          <p:cNvGrpSpPr>
            <a:grpSpLocks/>
          </p:cNvGrpSpPr>
          <p:nvPr/>
        </p:nvGrpSpPr>
        <p:grpSpPr bwMode="auto">
          <a:xfrm>
            <a:off x="8393113" y="2206625"/>
            <a:ext cx="752475" cy="1330325"/>
            <a:chOff x="2723" y="1272"/>
            <a:chExt cx="474" cy="838"/>
          </a:xfrm>
        </p:grpSpPr>
        <p:pic>
          <p:nvPicPr>
            <p:cNvPr id="4111" name="Picture 29" descr="Colorbar_conc_11"/>
            <p:cNvPicPr preferRelativeResize="0">
              <a:picLocks noChangeArrowheads="1"/>
            </p:cNvPicPr>
            <p:nvPr/>
          </p:nvPicPr>
          <p:blipFill>
            <a:blip r:embed="rId7" cstate="print"/>
            <a:srcRect l="90919" t="3085" r="6113" b="71692"/>
            <a:stretch>
              <a:fillRect/>
            </a:stretch>
          </p:blipFill>
          <p:spPr bwMode="auto">
            <a:xfrm>
              <a:off x="2723" y="1296"/>
              <a:ext cx="143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12" name="Group 30"/>
            <p:cNvGrpSpPr>
              <a:grpSpLocks/>
            </p:cNvGrpSpPr>
            <p:nvPr/>
          </p:nvGrpSpPr>
          <p:grpSpPr bwMode="auto">
            <a:xfrm>
              <a:off x="2832" y="1272"/>
              <a:ext cx="365" cy="825"/>
              <a:chOff x="3312" y="1272"/>
              <a:chExt cx="365" cy="825"/>
            </a:xfrm>
          </p:grpSpPr>
          <p:sp>
            <p:nvSpPr>
              <p:cNvPr id="4113" name="Text Box 31"/>
              <p:cNvSpPr txBox="1">
                <a:spLocks noChangeArrowheads="1"/>
              </p:cNvSpPr>
              <p:nvPr/>
            </p:nvSpPr>
            <p:spPr bwMode="auto">
              <a:xfrm>
                <a:off x="3312" y="1272"/>
                <a:ext cx="36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1200</a:t>
                </a:r>
              </a:p>
            </p:txBody>
          </p:sp>
          <p:sp>
            <p:nvSpPr>
              <p:cNvPr id="4114" name="Text Box 32"/>
              <p:cNvSpPr txBox="1">
                <a:spLocks noChangeArrowheads="1"/>
              </p:cNvSpPr>
              <p:nvPr/>
            </p:nvSpPr>
            <p:spPr bwMode="auto">
              <a:xfrm>
                <a:off x="3312" y="1404"/>
                <a:ext cx="36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1000</a:t>
                </a:r>
              </a:p>
            </p:txBody>
          </p:sp>
          <p:sp>
            <p:nvSpPr>
              <p:cNvPr id="4115" name="Text Box 33"/>
              <p:cNvSpPr txBox="1">
                <a:spLocks noChangeArrowheads="1"/>
              </p:cNvSpPr>
              <p:nvPr/>
            </p:nvSpPr>
            <p:spPr bwMode="auto">
              <a:xfrm>
                <a:off x="3312" y="1525"/>
                <a:ext cx="36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  800</a:t>
                </a:r>
              </a:p>
            </p:txBody>
          </p:sp>
          <p:sp>
            <p:nvSpPr>
              <p:cNvPr id="4116" name="Text Box 34"/>
              <p:cNvSpPr txBox="1">
                <a:spLocks noChangeArrowheads="1"/>
              </p:cNvSpPr>
              <p:nvPr/>
            </p:nvSpPr>
            <p:spPr bwMode="auto">
              <a:xfrm>
                <a:off x="3312" y="1646"/>
                <a:ext cx="36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  600</a:t>
                </a:r>
              </a:p>
            </p:txBody>
          </p:sp>
          <p:sp>
            <p:nvSpPr>
              <p:cNvPr id="4117" name="Text Box 35"/>
              <p:cNvSpPr txBox="1">
                <a:spLocks noChangeArrowheads="1"/>
              </p:cNvSpPr>
              <p:nvPr/>
            </p:nvSpPr>
            <p:spPr bwMode="auto">
              <a:xfrm>
                <a:off x="3312" y="1776"/>
                <a:ext cx="36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  400</a:t>
                </a:r>
              </a:p>
            </p:txBody>
          </p:sp>
          <p:sp>
            <p:nvSpPr>
              <p:cNvPr id="4118" name="Text Box 36"/>
              <p:cNvSpPr txBox="1">
                <a:spLocks noChangeArrowheads="1"/>
              </p:cNvSpPr>
              <p:nvPr/>
            </p:nvSpPr>
            <p:spPr bwMode="auto">
              <a:xfrm>
                <a:off x="3312" y="1905"/>
                <a:ext cx="36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  200</a:t>
                </a:r>
              </a:p>
            </p:txBody>
          </p:sp>
        </p:grpSp>
      </p:grp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152400" y="6699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6200" y="112713"/>
            <a:ext cx="11817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Figure 3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52400" y="3352800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</a:t>
            </a: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2300288" y="381000"/>
            <a:ext cx="4176712" cy="2740025"/>
            <a:chOff x="1536" y="2409"/>
            <a:chExt cx="2631" cy="1726"/>
          </a:xfrm>
        </p:grpSpPr>
        <p:grpSp>
          <p:nvGrpSpPr>
            <p:cNvPr id="5147" name="Group 5"/>
            <p:cNvGrpSpPr>
              <a:grpSpLocks noChangeAspect="1"/>
            </p:cNvGrpSpPr>
            <p:nvPr/>
          </p:nvGrpSpPr>
          <p:grpSpPr bwMode="auto">
            <a:xfrm>
              <a:off x="1536" y="2409"/>
              <a:ext cx="2631" cy="1726"/>
              <a:chOff x="430" y="1058"/>
              <a:chExt cx="3069" cy="2012"/>
            </a:xfrm>
          </p:grpSpPr>
          <p:pic>
            <p:nvPicPr>
              <p:cNvPr id="5152" name="Picture 6" descr="zerothreehist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040" t="1515" r="2040" b="8337"/>
              <a:stretch>
                <a:fillRect/>
              </a:stretch>
            </p:blipFill>
            <p:spPr bwMode="auto">
              <a:xfrm>
                <a:off x="768" y="1249"/>
                <a:ext cx="2574" cy="1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53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1067" t="16667" r="11067" b="32266"/>
              <a:stretch>
                <a:fillRect/>
              </a:stretch>
            </p:blipFill>
            <p:spPr bwMode="auto">
              <a:xfrm>
                <a:off x="430" y="1058"/>
                <a:ext cx="3069" cy="2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48" name="Line 8"/>
            <p:cNvSpPr>
              <a:spLocks noChangeShapeType="1"/>
            </p:cNvSpPr>
            <p:nvPr/>
          </p:nvSpPr>
          <p:spPr bwMode="auto">
            <a:xfrm>
              <a:off x="2343" y="2889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Rectangle 9"/>
            <p:cNvSpPr>
              <a:spLocks noChangeArrowheads="1"/>
            </p:cNvSpPr>
            <p:nvPr/>
          </p:nvSpPr>
          <p:spPr bwMode="auto">
            <a:xfrm>
              <a:off x="3447" y="2985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ea typeface="ＭＳ Ｐゴシック" pitchFamily="1" charset="-128"/>
                </a:rPr>
                <a:t>0mM</a:t>
              </a:r>
            </a:p>
          </p:txBody>
        </p:sp>
        <p:sp>
          <p:nvSpPr>
            <p:cNvPr id="5150" name="Rectangle 10"/>
            <p:cNvSpPr>
              <a:spLocks noChangeArrowheads="1"/>
            </p:cNvSpPr>
            <p:nvPr/>
          </p:nvSpPr>
          <p:spPr bwMode="auto">
            <a:xfrm>
              <a:off x="3447" y="3225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FF0000"/>
                  </a:solidFill>
                  <a:ea typeface="ＭＳ Ｐゴシック" pitchFamily="1" charset="-128"/>
                </a:rPr>
                <a:t>3mM</a:t>
              </a:r>
              <a:endParaRPr lang="en-US" sz="2000">
                <a:ea typeface="ＭＳ Ｐゴシック" pitchFamily="1" charset="-128"/>
              </a:endParaRPr>
            </a:p>
          </p:txBody>
        </p:sp>
        <p:sp>
          <p:nvSpPr>
            <p:cNvPr id="5151" name="Text Box 11"/>
            <p:cNvSpPr txBox="1">
              <a:spLocks noChangeArrowheads="1"/>
            </p:cNvSpPr>
            <p:nvPr/>
          </p:nvSpPr>
          <p:spPr bwMode="auto">
            <a:xfrm>
              <a:off x="3255" y="2768"/>
              <a:ext cx="8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[salicylate]</a:t>
              </a:r>
            </a:p>
          </p:txBody>
        </p:sp>
      </p:grpSp>
      <p:sp>
        <p:nvSpPr>
          <p:cNvPr id="5125" name="Text Box 12"/>
          <p:cNvSpPr txBox="1">
            <a:spLocks noChangeArrowheads="1"/>
          </p:cNvSpPr>
          <p:nvPr/>
        </p:nvSpPr>
        <p:spPr bwMode="auto">
          <a:xfrm>
            <a:off x="3048000" y="3124200"/>
            <a:ext cx="348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Promoter activity (a.u.)</a:t>
            </a:r>
          </a:p>
        </p:txBody>
      </p: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152400" y="669925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5127" name="Text Box 19"/>
          <p:cNvSpPr txBox="1">
            <a:spLocks noChangeArrowheads="1"/>
          </p:cNvSpPr>
          <p:nvPr/>
        </p:nvSpPr>
        <p:spPr bwMode="auto">
          <a:xfrm>
            <a:off x="838200" y="3838575"/>
            <a:ext cx="12366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0 mM</a:t>
            </a:r>
          </a:p>
          <a:p>
            <a:pPr algn="ctr"/>
            <a:r>
              <a:rPr lang="en-US" sz="1600"/>
              <a:t>[salicylate]</a:t>
            </a:r>
          </a:p>
        </p:txBody>
      </p:sp>
      <p:sp>
        <p:nvSpPr>
          <p:cNvPr id="5128" name="Text Box 20"/>
          <p:cNvSpPr txBox="1">
            <a:spLocks noChangeArrowheads="1"/>
          </p:cNvSpPr>
          <p:nvPr/>
        </p:nvSpPr>
        <p:spPr bwMode="auto">
          <a:xfrm>
            <a:off x="2813050" y="3838575"/>
            <a:ext cx="12366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0.25 mM</a:t>
            </a:r>
          </a:p>
          <a:p>
            <a:pPr algn="ctr"/>
            <a:r>
              <a:rPr lang="en-US" sz="1600"/>
              <a:t>[salicylate]</a:t>
            </a:r>
          </a:p>
        </p:txBody>
      </p:sp>
      <p:sp>
        <p:nvSpPr>
          <p:cNvPr id="5129" name="Text Box 21"/>
          <p:cNvSpPr txBox="1">
            <a:spLocks noChangeArrowheads="1"/>
          </p:cNvSpPr>
          <p:nvPr/>
        </p:nvSpPr>
        <p:spPr bwMode="auto">
          <a:xfrm>
            <a:off x="4946650" y="3838575"/>
            <a:ext cx="12366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1 mM</a:t>
            </a:r>
          </a:p>
          <a:p>
            <a:pPr algn="ctr"/>
            <a:r>
              <a:rPr lang="en-US" sz="1600"/>
              <a:t>[salicylate]</a:t>
            </a:r>
          </a:p>
        </p:txBody>
      </p:sp>
      <p:sp>
        <p:nvSpPr>
          <p:cNvPr id="5130" name="Text Box 22"/>
          <p:cNvSpPr txBox="1">
            <a:spLocks noChangeArrowheads="1"/>
          </p:cNvSpPr>
          <p:nvPr/>
        </p:nvSpPr>
        <p:spPr bwMode="auto">
          <a:xfrm>
            <a:off x="7080250" y="3838575"/>
            <a:ext cx="12366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3 mM</a:t>
            </a:r>
          </a:p>
          <a:p>
            <a:pPr algn="ctr"/>
            <a:r>
              <a:rPr lang="en-US" sz="1600"/>
              <a:t>[salicylate]</a:t>
            </a:r>
          </a:p>
        </p:txBody>
      </p:sp>
      <p:pic>
        <p:nvPicPr>
          <p:cNvPr id="5131" name="Picture 23" descr="deriv_2"/>
          <p:cNvPicPr preferRelativeResize="0">
            <a:picLocks noChangeArrowheads="1"/>
          </p:cNvPicPr>
          <p:nvPr/>
        </p:nvPicPr>
        <p:blipFill>
          <a:blip r:embed="rId4" cstate="print"/>
          <a:srcRect l="13603" t="3085" r="6715" b="2344"/>
          <a:stretch>
            <a:fillRect/>
          </a:stretch>
        </p:blipFill>
        <p:spPr bwMode="auto">
          <a:xfrm>
            <a:off x="609600" y="4572000"/>
            <a:ext cx="176371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25" descr="deriv_11"/>
          <p:cNvPicPr preferRelativeResize="0">
            <a:picLocks noChangeArrowheads="1"/>
          </p:cNvPicPr>
          <p:nvPr/>
        </p:nvPicPr>
        <p:blipFill>
          <a:blip r:embed="rId5" cstate="print"/>
          <a:srcRect l="15067" t="3085" r="6027" b="18756"/>
          <a:stretch>
            <a:fillRect/>
          </a:stretch>
        </p:blipFill>
        <p:spPr bwMode="auto">
          <a:xfrm>
            <a:off x="4519613" y="4572000"/>
            <a:ext cx="21209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26" descr="deriv_8"/>
          <p:cNvPicPr preferRelativeResize="0">
            <a:picLocks noChangeArrowheads="1"/>
          </p:cNvPicPr>
          <p:nvPr/>
        </p:nvPicPr>
        <p:blipFill>
          <a:blip r:embed="rId6" cstate="print"/>
          <a:srcRect l="14378" t="3085" r="6715" b="6416"/>
          <a:stretch>
            <a:fillRect/>
          </a:stretch>
        </p:blipFill>
        <p:spPr bwMode="auto">
          <a:xfrm>
            <a:off x="6792913" y="4572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33"/>
          <p:cNvPicPr preferRelativeResize="0">
            <a:picLocks noChangeArrowheads="1"/>
          </p:cNvPicPr>
          <p:nvPr/>
        </p:nvPicPr>
        <p:blipFill>
          <a:blip r:embed="rId7" cstate="print"/>
          <a:srcRect l="7733" t="17734" r="78934" b="20000"/>
          <a:stretch>
            <a:fillRect/>
          </a:stretch>
        </p:blipFill>
        <p:spPr bwMode="auto">
          <a:xfrm>
            <a:off x="152400" y="4568825"/>
            <a:ext cx="34766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Text Box 34"/>
          <p:cNvSpPr txBox="1">
            <a:spLocks noChangeArrowheads="1"/>
          </p:cNvSpPr>
          <p:nvPr/>
        </p:nvSpPr>
        <p:spPr bwMode="auto">
          <a:xfrm rot="-5400000">
            <a:off x="822325" y="1463675"/>
            <a:ext cx="247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Number of cells</a:t>
            </a:r>
          </a:p>
        </p:txBody>
      </p:sp>
      <p:sp>
        <p:nvSpPr>
          <p:cNvPr id="5136" name="Text Box 36"/>
          <p:cNvSpPr txBox="1">
            <a:spLocks noChangeArrowheads="1"/>
          </p:cNvSpPr>
          <p:nvPr/>
        </p:nvSpPr>
        <p:spPr bwMode="auto">
          <a:xfrm>
            <a:off x="8229600" y="3625850"/>
            <a:ext cx="919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Activity</a:t>
            </a:r>
          </a:p>
        </p:txBody>
      </p:sp>
      <p:grpSp>
        <p:nvGrpSpPr>
          <p:cNvPr id="5137" name="Group 53"/>
          <p:cNvGrpSpPr>
            <a:grpSpLocks/>
          </p:cNvGrpSpPr>
          <p:nvPr/>
        </p:nvGrpSpPr>
        <p:grpSpPr bwMode="auto">
          <a:xfrm>
            <a:off x="2533650" y="4572000"/>
            <a:ext cx="1885950" cy="1828800"/>
            <a:chOff x="1596" y="2880"/>
            <a:chExt cx="1188" cy="1152"/>
          </a:xfrm>
        </p:grpSpPr>
        <p:pic>
          <p:nvPicPr>
            <p:cNvPr id="5145" name="Picture 37" descr="deriv_2"/>
            <p:cNvPicPr preferRelativeResize="0">
              <a:picLocks noChangeArrowheads="1"/>
            </p:cNvPicPr>
            <p:nvPr/>
          </p:nvPicPr>
          <p:blipFill>
            <a:blip r:embed="rId8" cstate="print"/>
            <a:srcRect l="13431" t="1727" r="5510" b="10982"/>
            <a:stretch>
              <a:fillRect/>
            </a:stretch>
          </p:blipFill>
          <p:spPr bwMode="auto">
            <a:xfrm>
              <a:off x="1596" y="2881"/>
              <a:ext cx="1140" cy="1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6" name="Rectangle 38"/>
            <p:cNvSpPr>
              <a:spLocks noChangeArrowheads="1"/>
            </p:cNvSpPr>
            <p:nvPr/>
          </p:nvSpPr>
          <p:spPr bwMode="auto">
            <a:xfrm>
              <a:off x="2592" y="2880"/>
              <a:ext cx="192" cy="38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8" name="Text Box 40"/>
          <p:cNvSpPr txBox="1">
            <a:spLocks noChangeArrowheads="1"/>
          </p:cNvSpPr>
          <p:nvPr/>
        </p:nvSpPr>
        <p:spPr bwMode="auto">
          <a:xfrm>
            <a:off x="76200" y="3838575"/>
            <a:ext cx="682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time</a:t>
            </a:r>
          </a:p>
          <a:p>
            <a:pPr algn="ctr"/>
            <a:r>
              <a:rPr lang="en-US" sz="1600"/>
              <a:t>(min)</a:t>
            </a:r>
          </a:p>
        </p:txBody>
      </p:sp>
      <p:grpSp>
        <p:nvGrpSpPr>
          <p:cNvPr id="5139" name="Group 47"/>
          <p:cNvGrpSpPr>
            <a:grpSpLocks/>
          </p:cNvGrpSpPr>
          <p:nvPr/>
        </p:nvGrpSpPr>
        <p:grpSpPr bwMode="auto">
          <a:xfrm>
            <a:off x="8516938" y="3962400"/>
            <a:ext cx="550862" cy="1525588"/>
            <a:chOff x="1861" y="1296"/>
            <a:chExt cx="347" cy="961"/>
          </a:xfrm>
        </p:grpSpPr>
        <p:pic>
          <p:nvPicPr>
            <p:cNvPr id="5140" name="Picture 48" descr="binary_colorbar"/>
            <p:cNvPicPr>
              <a:picLocks noChangeAspect="1" noChangeArrowheads="1"/>
            </p:cNvPicPr>
            <p:nvPr/>
          </p:nvPicPr>
          <p:blipFill>
            <a:blip r:embed="rId9" cstate="print"/>
            <a:srcRect l="90761" t="3934" r="5922" b="68176"/>
            <a:stretch>
              <a:fillRect/>
            </a:stretch>
          </p:blipFill>
          <p:spPr bwMode="auto">
            <a:xfrm>
              <a:off x="1861" y="1344"/>
              <a:ext cx="142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1" name="Text Box 49"/>
            <p:cNvSpPr txBox="1">
              <a:spLocks noChangeArrowheads="1"/>
            </p:cNvSpPr>
            <p:nvPr/>
          </p:nvSpPr>
          <p:spPr bwMode="auto">
            <a:xfrm>
              <a:off x="1968" y="129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40</a:t>
              </a:r>
            </a:p>
          </p:txBody>
        </p:sp>
        <p:sp>
          <p:nvSpPr>
            <p:cNvPr id="5142" name="Text Box 50"/>
            <p:cNvSpPr txBox="1">
              <a:spLocks noChangeArrowheads="1"/>
            </p:cNvSpPr>
            <p:nvPr/>
          </p:nvSpPr>
          <p:spPr bwMode="auto">
            <a:xfrm>
              <a:off x="1968" y="147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30</a:t>
              </a:r>
            </a:p>
          </p:txBody>
        </p:sp>
        <p:sp>
          <p:nvSpPr>
            <p:cNvPr id="5143" name="Text Box 51"/>
            <p:cNvSpPr txBox="1">
              <a:spLocks noChangeArrowheads="1"/>
            </p:cNvSpPr>
            <p:nvPr/>
          </p:nvSpPr>
          <p:spPr bwMode="auto">
            <a:xfrm>
              <a:off x="1968" y="165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20</a:t>
              </a:r>
            </a:p>
          </p:txBody>
        </p:sp>
        <p:sp>
          <p:nvSpPr>
            <p:cNvPr id="5144" name="Text Box 52"/>
            <p:cNvSpPr txBox="1">
              <a:spLocks noChangeArrowheads="1"/>
            </p:cNvSpPr>
            <p:nvPr/>
          </p:nvSpPr>
          <p:spPr bwMode="auto">
            <a:xfrm>
              <a:off x="1968" y="183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6200" y="112713"/>
            <a:ext cx="11817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Figure 4</a:t>
            </a:r>
          </a:p>
        </p:txBody>
      </p:sp>
      <p:grpSp>
        <p:nvGrpSpPr>
          <p:cNvPr id="290" name="Group 289"/>
          <p:cNvGrpSpPr/>
          <p:nvPr/>
        </p:nvGrpSpPr>
        <p:grpSpPr>
          <a:xfrm>
            <a:off x="3938" y="1143000"/>
            <a:ext cx="4720462" cy="2776954"/>
            <a:chOff x="1563290" y="1219200"/>
            <a:chExt cx="5937457" cy="3816789"/>
          </a:xfrm>
        </p:grpSpPr>
        <p:sp>
          <p:nvSpPr>
            <p:cNvPr id="6150" name="Text Box 30"/>
            <p:cNvSpPr txBox="1">
              <a:spLocks noChangeArrowheads="1"/>
            </p:cNvSpPr>
            <p:nvPr/>
          </p:nvSpPr>
          <p:spPr bwMode="auto">
            <a:xfrm rot="16200000">
              <a:off x="826387" y="2673156"/>
              <a:ext cx="1899643" cy="425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/>
                <a:t>Domain size</a:t>
              </a:r>
            </a:p>
          </p:txBody>
        </p:sp>
        <p:sp>
          <p:nvSpPr>
            <p:cNvPr id="6151" name="Text Box 31"/>
            <p:cNvSpPr txBox="1">
              <a:spLocks noChangeArrowheads="1"/>
            </p:cNvSpPr>
            <p:nvPr/>
          </p:nvSpPr>
          <p:spPr bwMode="auto">
            <a:xfrm>
              <a:off x="3689349" y="4570663"/>
              <a:ext cx="2115477" cy="465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err="1"/>
                <a:t>Salicylate</a:t>
              </a:r>
              <a:r>
                <a:rPr lang="en-US" sz="1600" dirty="0"/>
                <a:t> [</a:t>
              </a:r>
              <a:r>
                <a:rPr lang="en-US" sz="1600" dirty="0" err="1"/>
                <a:t>mM</a:t>
              </a:r>
              <a:r>
                <a:rPr lang="en-US" sz="1600" dirty="0"/>
                <a:t>]</a:t>
              </a:r>
            </a:p>
          </p:txBody>
        </p:sp>
        <p:pic>
          <p:nvPicPr>
            <p:cNvPr id="16387" name="Picture 3" descr="C:\Users\Luke\Documents\My Dropbox\data\MAR\data\Combined\Group\Domainsize.TIFF"/>
            <p:cNvPicPr>
              <a:picLocks noChangeAspect="1" noChangeArrowheads="1"/>
            </p:cNvPicPr>
            <p:nvPr/>
          </p:nvPicPr>
          <p:blipFill>
            <a:blip r:embed="rId2" cstate="print"/>
            <a:srcRect l="4384" b="4651"/>
            <a:stretch>
              <a:fillRect/>
            </a:stretch>
          </p:blipFill>
          <p:spPr bwMode="auto">
            <a:xfrm>
              <a:off x="2514600" y="1219200"/>
              <a:ext cx="4986147" cy="3124200"/>
            </a:xfrm>
            <a:prstGeom prst="rect">
              <a:avLst/>
            </a:prstGeom>
            <a:noFill/>
          </p:spPr>
        </p:pic>
        <p:sp>
          <p:nvSpPr>
            <p:cNvPr id="16656" name="Rectangle 272"/>
            <p:cNvSpPr>
              <a:spLocks noChangeArrowheads="1"/>
            </p:cNvSpPr>
            <p:nvPr/>
          </p:nvSpPr>
          <p:spPr bwMode="auto">
            <a:xfrm>
              <a:off x="2234208" y="4057650"/>
              <a:ext cx="405806" cy="33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57" name="Rectangle 273"/>
            <p:cNvSpPr>
              <a:spLocks noChangeArrowheads="1"/>
            </p:cNvSpPr>
            <p:nvPr/>
          </p:nvSpPr>
          <p:spPr bwMode="auto">
            <a:xfrm>
              <a:off x="2120900" y="3516313"/>
              <a:ext cx="286311" cy="33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58" name="Rectangle 274"/>
            <p:cNvSpPr>
              <a:spLocks noChangeArrowheads="1"/>
            </p:cNvSpPr>
            <p:nvPr/>
          </p:nvSpPr>
          <p:spPr bwMode="auto">
            <a:xfrm>
              <a:off x="2120900" y="2976563"/>
              <a:ext cx="286311" cy="33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59" name="Rectangle 275"/>
            <p:cNvSpPr>
              <a:spLocks noChangeArrowheads="1"/>
            </p:cNvSpPr>
            <p:nvPr/>
          </p:nvSpPr>
          <p:spPr bwMode="auto">
            <a:xfrm>
              <a:off x="2120900" y="2435225"/>
              <a:ext cx="286311" cy="33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60" name="Rectangle 276"/>
            <p:cNvSpPr>
              <a:spLocks noChangeArrowheads="1"/>
            </p:cNvSpPr>
            <p:nvPr/>
          </p:nvSpPr>
          <p:spPr bwMode="auto">
            <a:xfrm>
              <a:off x="2120900" y="1895476"/>
              <a:ext cx="286311" cy="33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61" name="Rectangle 277"/>
            <p:cNvSpPr>
              <a:spLocks noChangeArrowheads="1"/>
            </p:cNvSpPr>
            <p:nvPr/>
          </p:nvSpPr>
          <p:spPr bwMode="auto">
            <a:xfrm>
              <a:off x="1944688" y="1354138"/>
              <a:ext cx="429468" cy="33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62" name="Rectangle 278"/>
            <p:cNvSpPr>
              <a:spLocks noChangeArrowheads="1"/>
            </p:cNvSpPr>
            <p:nvPr/>
          </p:nvSpPr>
          <p:spPr bwMode="auto">
            <a:xfrm>
              <a:off x="2514599" y="4267200"/>
              <a:ext cx="143157" cy="33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63" name="Rectangle 279"/>
            <p:cNvSpPr>
              <a:spLocks noChangeArrowheads="1"/>
            </p:cNvSpPr>
            <p:nvPr/>
          </p:nvSpPr>
          <p:spPr bwMode="auto">
            <a:xfrm>
              <a:off x="4114800" y="4267200"/>
              <a:ext cx="143157" cy="33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65" name="Rectangle 281"/>
            <p:cNvSpPr>
              <a:spLocks noChangeArrowheads="1"/>
            </p:cNvSpPr>
            <p:nvPr/>
          </p:nvSpPr>
          <p:spPr bwMode="auto">
            <a:xfrm>
              <a:off x="7162800" y="4267200"/>
              <a:ext cx="143157" cy="33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Rectangle 279"/>
            <p:cNvSpPr>
              <a:spLocks noChangeArrowheads="1"/>
            </p:cNvSpPr>
            <p:nvPr/>
          </p:nvSpPr>
          <p:spPr bwMode="auto">
            <a:xfrm>
              <a:off x="5715000" y="4267200"/>
              <a:ext cx="65484" cy="33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52400" y="669925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34" y="2114550"/>
            <a:ext cx="6138583" cy="4743450"/>
          </a:xfrm>
          <a:prstGeom prst="rect">
            <a:avLst/>
          </a:prstGeom>
        </p:spPr>
      </p:pic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963386" y="2114490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95325" y="701675"/>
            <a:ext cx="12366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/>
              <a:t>0 mM</a:t>
            </a:r>
          </a:p>
          <a:p>
            <a:pPr algn="ctr" eaLnBrk="1" hangingPunct="1"/>
            <a:r>
              <a:rPr lang="en-US" altLang="en-US" sz="1600"/>
              <a:t>[salicylate]</a:t>
            </a:r>
          </a:p>
        </p:txBody>
      </p:sp>
      <p:pic>
        <p:nvPicPr>
          <p:cNvPr id="7171" name="Picture 4" descr="833867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r="5629" b="2632"/>
          <a:stretch>
            <a:fillRect/>
          </a:stretch>
        </p:blipFill>
        <p:spPr bwMode="auto">
          <a:xfrm>
            <a:off x="304800" y="1311275"/>
            <a:ext cx="199231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533867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1" r="5779" b="1723"/>
          <a:stretch>
            <a:fillRect/>
          </a:stretch>
        </p:blipFill>
        <p:spPr bwMode="auto">
          <a:xfrm>
            <a:off x="2603500" y="1325563"/>
            <a:ext cx="18923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533867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r="5629" b="2632"/>
          <a:stretch>
            <a:fillRect/>
          </a:stretch>
        </p:blipFill>
        <p:spPr bwMode="auto">
          <a:xfrm>
            <a:off x="6989763" y="1311275"/>
            <a:ext cx="2001837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r="12903" b="2213"/>
          <a:stretch>
            <a:fillRect/>
          </a:stretch>
        </p:blipFill>
        <p:spPr bwMode="auto">
          <a:xfrm>
            <a:off x="4843463" y="1311275"/>
            <a:ext cx="193833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947988" y="701675"/>
            <a:ext cx="1236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/>
              <a:t>0.25 mM</a:t>
            </a:r>
          </a:p>
          <a:p>
            <a:pPr algn="ctr" eaLnBrk="1" hangingPunct="1"/>
            <a:r>
              <a:rPr lang="en-US" altLang="en-US" sz="1600"/>
              <a:t>[salicylate]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5157788" y="701675"/>
            <a:ext cx="1236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/>
              <a:t>1 mM</a:t>
            </a:r>
          </a:p>
          <a:p>
            <a:pPr algn="ctr" eaLnBrk="1" hangingPunct="1"/>
            <a:r>
              <a:rPr lang="en-US" altLang="en-US" sz="1600"/>
              <a:t>[salicylate]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7367588" y="701675"/>
            <a:ext cx="1236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/>
              <a:t>3 mM</a:t>
            </a:r>
          </a:p>
          <a:p>
            <a:pPr algn="ctr" eaLnBrk="1" hangingPunct="1"/>
            <a:r>
              <a:rPr lang="en-US" altLang="en-US" sz="1600"/>
              <a:t>[salicylate]</a:t>
            </a: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152400" y="685800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A</a:t>
            </a: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152400" y="4038600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B</a:t>
            </a:r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3768725" y="6400800"/>
            <a:ext cx="22413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/>
              <a:t>Salicylate [mM]</a:t>
            </a:r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auto">
          <a:xfrm rot="16200000">
            <a:off x="1369723" y="4713744"/>
            <a:ext cx="18325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dirty="0"/>
              <a:t>Domain size</a:t>
            </a:r>
          </a:p>
        </p:txBody>
      </p:sp>
      <p:sp>
        <p:nvSpPr>
          <p:cNvPr id="7182" name="Text Box 16"/>
          <p:cNvSpPr txBox="1">
            <a:spLocks noChangeArrowheads="1"/>
          </p:cNvSpPr>
          <p:nvPr/>
        </p:nvSpPr>
        <p:spPr bwMode="auto">
          <a:xfrm>
            <a:off x="457200" y="3095625"/>
            <a:ext cx="1706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P(on</a:t>
            </a:r>
            <a:r>
              <a:rPr lang="en-US" altLang="en-US" sz="1600">
                <a:sym typeface="Symbol" panose="05050102010706020507" pitchFamily="18" charset="2"/>
              </a:rPr>
              <a:t>|off) = 0.06 </a:t>
            </a:r>
          </a:p>
          <a:p>
            <a:pPr eaLnBrk="1" hangingPunct="1"/>
            <a:r>
              <a:rPr lang="en-US" altLang="en-US" sz="1600"/>
              <a:t>P(off</a:t>
            </a:r>
            <a:r>
              <a:rPr lang="en-US" altLang="en-US" sz="1600">
                <a:sym typeface="Symbol" panose="05050102010706020507" pitchFamily="18" charset="2"/>
              </a:rPr>
              <a:t>|on) = 0.89</a:t>
            </a:r>
          </a:p>
        </p:txBody>
      </p:sp>
      <p:sp>
        <p:nvSpPr>
          <p:cNvPr id="7183" name="Text Box 17"/>
          <p:cNvSpPr txBox="1">
            <a:spLocks noChangeArrowheads="1"/>
          </p:cNvSpPr>
          <p:nvPr/>
        </p:nvSpPr>
        <p:spPr bwMode="auto">
          <a:xfrm>
            <a:off x="2667000" y="3095625"/>
            <a:ext cx="1706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P(on|</a:t>
            </a:r>
            <a:r>
              <a:rPr lang="en-US" altLang="en-US" sz="1600">
                <a:sym typeface="Symbol" panose="05050102010706020507" pitchFamily="18" charset="2"/>
              </a:rPr>
              <a:t>off) = 0.39 </a:t>
            </a:r>
          </a:p>
          <a:p>
            <a:pPr eaLnBrk="1" hangingPunct="1"/>
            <a:r>
              <a:rPr lang="en-US" altLang="en-US" sz="1600"/>
              <a:t>P(off|</a:t>
            </a:r>
            <a:r>
              <a:rPr lang="en-US" altLang="en-US" sz="1600">
                <a:sym typeface="Symbol" panose="05050102010706020507" pitchFamily="18" charset="2"/>
              </a:rPr>
              <a:t>on) = 0.30</a:t>
            </a:r>
          </a:p>
        </p:txBody>
      </p:sp>
      <p:sp>
        <p:nvSpPr>
          <p:cNvPr id="7184" name="Text Box 18"/>
          <p:cNvSpPr txBox="1">
            <a:spLocks noChangeArrowheads="1"/>
          </p:cNvSpPr>
          <p:nvPr/>
        </p:nvSpPr>
        <p:spPr bwMode="auto">
          <a:xfrm>
            <a:off x="4953000" y="3095625"/>
            <a:ext cx="1706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P(on|</a:t>
            </a:r>
            <a:r>
              <a:rPr lang="en-US" altLang="en-US" sz="1600">
                <a:sym typeface="Symbol" panose="05050102010706020507" pitchFamily="18" charset="2"/>
              </a:rPr>
              <a:t>off) = 0.54 </a:t>
            </a:r>
          </a:p>
          <a:p>
            <a:pPr eaLnBrk="1" hangingPunct="1"/>
            <a:r>
              <a:rPr lang="en-US" altLang="en-US" sz="1600"/>
              <a:t>P(off</a:t>
            </a:r>
            <a:r>
              <a:rPr lang="en-US" altLang="en-US" sz="1600">
                <a:sym typeface="Symbol" panose="05050102010706020507" pitchFamily="18" charset="2"/>
              </a:rPr>
              <a:t>|on) = 0.18</a:t>
            </a:r>
          </a:p>
        </p:txBody>
      </p:sp>
      <p:sp>
        <p:nvSpPr>
          <p:cNvPr id="7185" name="Text Box 19"/>
          <p:cNvSpPr txBox="1">
            <a:spLocks noChangeArrowheads="1"/>
          </p:cNvSpPr>
          <p:nvPr/>
        </p:nvSpPr>
        <p:spPr bwMode="auto">
          <a:xfrm>
            <a:off x="7086600" y="3095625"/>
            <a:ext cx="1706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P(on|</a:t>
            </a:r>
            <a:r>
              <a:rPr lang="en-US" altLang="en-US" sz="1600">
                <a:sym typeface="Symbol" panose="05050102010706020507" pitchFamily="18" charset="2"/>
              </a:rPr>
              <a:t>off) = 0.79 </a:t>
            </a:r>
          </a:p>
          <a:p>
            <a:pPr eaLnBrk="1" hangingPunct="1"/>
            <a:r>
              <a:rPr lang="en-US" altLang="en-US" sz="1600"/>
              <a:t>P(off</a:t>
            </a:r>
            <a:r>
              <a:rPr lang="en-US" altLang="en-US" sz="1600">
                <a:sym typeface="Symbol" panose="05050102010706020507" pitchFamily="18" charset="2"/>
              </a:rPr>
              <a:t>|on) = 0.10</a:t>
            </a:r>
          </a:p>
        </p:txBody>
      </p:sp>
      <p:pic>
        <p:nvPicPr>
          <p:cNvPr id="7186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 t="17796" r="10498" b="22346"/>
          <a:stretch>
            <a:fillRect/>
          </a:stretch>
        </p:blipFill>
        <p:spPr bwMode="auto">
          <a:xfrm>
            <a:off x="2514600" y="3810000"/>
            <a:ext cx="432486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6200" y="112713"/>
            <a:ext cx="11817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Figure </a:t>
            </a:r>
            <a:r>
              <a:rPr lang="en-US" sz="2000" dirty="0" smtClean="0"/>
              <a:t>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9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4916</TotalTime>
  <Words>212</Words>
  <Application>Microsoft Office PowerPoint</Application>
  <PresentationFormat>On-screen Show (4:3)</PresentationFormat>
  <Paragraphs>109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calin</dc:creator>
  <cp:lastModifiedBy>Calin GUET</cp:lastModifiedBy>
  <cp:revision>144</cp:revision>
  <cp:lastPrinted>2010-01-18T20:34:09Z</cp:lastPrinted>
  <dcterms:created xsi:type="dcterms:W3CDTF">2009-03-01T23:24:07Z</dcterms:created>
  <dcterms:modified xsi:type="dcterms:W3CDTF">2023-03-08T10:30:28Z</dcterms:modified>
</cp:coreProperties>
</file>